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57" r:id="rId3"/>
    <p:sldId id="458" r:id="rId5"/>
    <p:sldId id="459" r:id="rId6"/>
    <p:sldId id="460" r:id="rId7"/>
    <p:sldId id="462" r:id="rId8"/>
    <p:sldId id="463" r:id="rId9"/>
    <p:sldId id="464" r:id="rId10"/>
    <p:sldId id="465" r:id="rId11"/>
    <p:sldId id="466" r:id="rId12"/>
    <p:sldId id="467" r:id="rId13"/>
    <p:sldId id="468" r:id="rId14"/>
    <p:sldId id="469" r:id="rId15"/>
    <p:sldId id="473" r:id="rId16"/>
    <p:sldId id="474" r:id="rId17"/>
    <p:sldId id="471" r:id="rId18"/>
    <p:sldId id="472" r:id="rId19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itchFamily="34" charset="0"/>
      <a:buNone/>
      <a:defRPr sz="1800" kern="1200" baseline="0">
        <a:solidFill>
          <a:schemeClr val="tx1"/>
        </a:solidFill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itchFamily="34" charset="0"/>
      <a:buNone/>
      <a:defRPr sz="1800" kern="1200" baseline="0">
        <a:solidFill>
          <a:schemeClr val="tx1"/>
        </a:solidFill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itchFamily="34" charset="0"/>
      <a:buNone/>
      <a:defRPr sz="1800" kern="1200" baseline="0">
        <a:solidFill>
          <a:schemeClr val="tx1"/>
        </a:solidFill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itchFamily="34" charset="0"/>
      <a:buNone/>
      <a:defRPr sz="1800" kern="1200" baseline="0">
        <a:solidFill>
          <a:schemeClr val="tx1"/>
        </a:solidFill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itchFamily="34" charset="0"/>
      <a:buNone/>
      <a:defRPr sz="1800" kern="1200" baseline="0">
        <a:solidFill>
          <a:schemeClr val="tx1"/>
        </a:solidFill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itchFamily="34" charset="0"/>
      <a:buNone/>
      <a:defRPr sz="1800" kern="1200" baseline="0">
        <a:solidFill>
          <a:schemeClr val="tx1"/>
        </a:solidFill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itchFamily="34" charset="0"/>
      <a:buNone/>
      <a:defRPr sz="1800" kern="1200" baseline="0">
        <a:solidFill>
          <a:schemeClr val="tx1"/>
        </a:solidFill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itchFamily="34" charset="0"/>
      <a:buNone/>
      <a:defRPr sz="1800" kern="1200" baseline="0">
        <a:solidFill>
          <a:schemeClr val="tx1"/>
        </a:solidFill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itchFamily="34" charset="0"/>
      <a:buNone/>
      <a:defRPr sz="1800" kern="1200" baseline="0">
        <a:solidFill>
          <a:schemeClr val="tx1"/>
        </a:solidFill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  <p:clrMru>
    <a:srgbClr val="9900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170" y="-90"/>
      </p:cViewPr>
      <p:guideLst>
        <p:guide orient="horz" pos="2024"/>
        <p:guide pos="27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4" cy="72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l" fontAlgn="base"/>
            <a:endParaRPr sz="1200" strike="noStrike" noProof="1">
              <a:latin typeface="Aharoni" panose="02010803020104030203" charset="0"/>
              <a:ea typeface="宋体" pitchFamily="2" charset="-122"/>
            </a:endParaR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r" fontAlgn="base"/>
            <a:endParaRPr sz="1200" strike="noStrike" noProof="1">
              <a:latin typeface="Aharoni" panose="02010803020104030203" charset="0"/>
              <a:ea typeface="宋体" pitchFamily="2" charset="-122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备注占位符 4"/>
          <p:cNvSpPr>
            <a:spLocks noGrp="1" noRot="1" noChangeAspect="1"/>
          </p:cNvSpPr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/>
            <a:r>
              <a:rPr lang="zh-CN" altLang="en-US" dirty="0">
                <a:ea typeface="Arial" pitchFamily="34" charset="0"/>
              </a:rPr>
              <a:t>单击此处编辑母版文本样式</a:t>
            </a:r>
            <a:endParaRPr lang="zh-CN" altLang="en-US" dirty="0">
              <a:ea typeface="Arial" pitchFamily="34" charset="0"/>
            </a:endParaRPr>
          </a:p>
          <a:p>
            <a:pPr lvl="1" indent="0"/>
            <a:r>
              <a:rPr lang="zh-CN" altLang="en-US" dirty="0">
                <a:ea typeface="Arial" pitchFamily="34" charset="0"/>
              </a:rPr>
              <a:t>第二级</a:t>
            </a:r>
            <a:endParaRPr lang="zh-CN" altLang="en-US" dirty="0">
              <a:ea typeface="Arial" pitchFamily="34" charset="0"/>
            </a:endParaRPr>
          </a:p>
          <a:p>
            <a:pPr lvl="2" indent="0"/>
            <a:r>
              <a:rPr lang="zh-CN" altLang="en-US" dirty="0">
                <a:ea typeface="Arial" pitchFamily="34" charset="0"/>
              </a:rPr>
              <a:t>第三级</a:t>
            </a:r>
            <a:endParaRPr lang="zh-CN" altLang="en-US" dirty="0">
              <a:ea typeface="Arial" pitchFamily="34" charset="0"/>
            </a:endParaRPr>
          </a:p>
          <a:p>
            <a:pPr lvl="3" indent="0"/>
            <a:r>
              <a:rPr lang="zh-CN" altLang="en-US" dirty="0">
                <a:ea typeface="Arial" pitchFamily="34" charset="0"/>
              </a:rPr>
              <a:t>第四级</a:t>
            </a:r>
            <a:endParaRPr lang="zh-CN" altLang="en-US" dirty="0">
              <a:ea typeface="Arial" pitchFamily="34" charset="0"/>
            </a:endParaRPr>
          </a:p>
          <a:p>
            <a:pPr lvl="4" indent="0"/>
            <a:r>
              <a:rPr lang="zh-CN" altLang="en-US" dirty="0">
                <a:ea typeface="Arial" pitchFamily="34" charset="0"/>
              </a:rPr>
              <a:t>第五级</a:t>
            </a: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l" fontAlgn="base"/>
            <a:endParaRPr sz="1200" strike="noStrike" noProof="1">
              <a:latin typeface="Aharoni" panose="02010803020104030203" charset="0"/>
              <a:ea typeface="宋体" pitchFamily="2" charset="-122"/>
            </a:endParaR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r" fontAlgn="base"/>
            <a:fld id="{9A0DB2DC-4C9A-4742-B13C-FB6460FD3503}" type="slidenum">
              <a:rPr lang="zh-CN" altLang="en-US" strike="noStrike" noProof="1" dirty="0">
                <a:latin typeface="Arial" pitchFamily="34" charset="0"/>
                <a:ea typeface="宋体" pitchFamily="2" charset="-122"/>
                <a:cs typeface="+mn-ea"/>
              </a:rPr>
            </a:fld>
            <a:endParaRPr lang="zh-CN" altLang="en-US" sz="1200" strike="noStrike" noProof="1">
              <a:latin typeface="Aharoni" panose="02010803020104030203" charset="0"/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lvl="0" defTabSz="0" fontAlgn="base">
      <a:defRPr sz="1200" kern="1200"/>
    </a:lvl1pPr>
    <a:lvl2pPr marL="0" lvl="1" indent="0" defTabSz="0" fontAlgn="base">
      <a:defRPr sz="1200" kern="1200"/>
    </a:lvl2pPr>
    <a:lvl3pPr marL="0" lvl="2" indent="0" defTabSz="0" fontAlgn="base">
      <a:defRPr sz="1200" kern="1200"/>
    </a:lvl3pPr>
    <a:lvl4pPr marL="0" lvl="3" indent="0" defTabSz="0" fontAlgn="base">
      <a:defRPr sz="1200" kern="1200"/>
    </a:lvl4pPr>
    <a:lvl5pPr marL="0" lvl="4" indent="0" defTabSz="0" fontAlgn="base">
      <a:defRPr sz="1200" kern="1200"/>
    </a:lvl5pPr>
    <a:lvl6pPr marL="2286000" lvl="5" indent="0" defTabSz="0" fontAlgn="base">
      <a:defRPr sz="1200" kern="1200"/>
    </a:lvl6pPr>
    <a:lvl7pPr marL="2743200" lvl="6" indent="0" defTabSz="0" fontAlgn="base">
      <a:defRPr sz="1200" kern="1200"/>
    </a:lvl7pPr>
    <a:lvl8pPr marL="3200400" lvl="7" indent="0" defTabSz="0" fontAlgn="base">
      <a:defRPr sz="1200" kern="1200"/>
    </a:lvl8pPr>
    <a:lvl9pPr marL="3657600" lvl="8" indent="0" defTabSz="0" fontAlgn="base">
      <a:defRPr sz="1200" kern="1200"/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098" name="灯片编号占位符 2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fld id="{9A0DB2DC-4C9A-4742-B13C-FB6460FD3503}" type="slidenum">
              <a:rPr lang="zh-CN" altLang="en-US" dirty="0">
                <a:ea typeface="宋体" pitchFamily="2" charset="-122"/>
              </a:rPr>
            </a:fld>
            <a:endParaRPr lang="zh-CN" altLang="en-US" sz="1200" dirty="0">
              <a:latin typeface="Aharoni" panose="02010803020104030203" charset="0"/>
              <a:ea typeface="宋体" pitchFamily="2" charset="-122"/>
            </a:endParaRPr>
          </a:p>
        </p:txBody>
      </p:sp>
      <p:sp>
        <p:nvSpPr>
          <p:cNvPr id="4099" name="文本占位符 3"/>
          <p:cNvSpPr>
            <a:spLocks noGrp="1"/>
          </p:cNvSpPr>
          <p:nvPr>
            <p:ph type="body" sz="quarter"/>
          </p:nvPr>
        </p:nvSpPr>
        <p:spPr>
          <a:xfrm>
            <a:off x="661988" y="3932238"/>
            <a:ext cx="5295900" cy="32162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endParaRPr lang="zh-CN" altLang="en-US">
              <a:ea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microsoft.com/office/2007/relationships/media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20108;&#21333;&#20803;\&#20864;&#25945;&#33521;&#35821;&#19971;&#24180;&#32423;&#19979;&#20876;&#31532;&#20108;&#21333;&#20803;&#31532;&#19977;&#35838;&#26102;\U2_Lesson%209%20Danny's%20School%20Project.mp3" TargetMode="External"/><Relationship Id="rId2" Type="http://schemas.openxmlformats.org/officeDocument/2006/relationships/audio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20108;&#21333;&#20803;\&#20864;&#25945;&#33521;&#35821;&#19971;&#24180;&#32423;&#19979;&#20876;&#31532;&#20108;&#21333;&#20803;&#31532;&#19977;&#35838;&#26102;\U2_Lesson%209%20Danny's%20School%20Project.mp3" TargetMode="Externa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/>
          <p:nvPr/>
        </p:nvSpPr>
        <p:spPr>
          <a:xfrm>
            <a:off x="20638" y="4652963"/>
            <a:ext cx="9210675" cy="1177925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ctr"/>
            <a:r>
              <a:rPr lang="zh-CN" altLang="en-US" sz="3600" b="1" i="1" dirty="0">
                <a:solidFill>
                  <a:srgbClr val="0000CC"/>
                </a:solidFill>
                <a:latin typeface="Times New Roman" pitchFamily="2" charset="0"/>
                <a:ea typeface="宋体" pitchFamily="2" charset="-122"/>
                <a:sym typeface="Times New Roman" pitchFamily="2" charset="0"/>
              </a:rPr>
              <a:t>Lesson 9   Danny</a:t>
            </a:r>
            <a:r>
              <a:rPr lang="en-US" altLang="zh-CN" sz="3600" b="1" i="1" dirty="0">
                <a:solidFill>
                  <a:srgbClr val="0000CC"/>
                </a:solidFill>
                <a:latin typeface="Times New Roman" pitchFamily="2" charset="0"/>
                <a:ea typeface="宋体" pitchFamily="2" charset="-122"/>
                <a:sym typeface="Times New Roman" pitchFamily="2" charset="0"/>
              </a:rPr>
              <a:t>’</a:t>
            </a:r>
            <a:r>
              <a:rPr lang="zh-CN" altLang="en-US" sz="3600" b="1" i="1" dirty="0">
                <a:solidFill>
                  <a:srgbClr val="0000CC"/>
                </a:solidFill>
                <a:latin typeface="Times New Roman" pitchFamily="2" charset="0"/>
                <a:ea typeface="宋体" pitchFamily="2" charset="-122"/>
                <a:sym typeface="Times New Roman" pitchFamily="2" charset="0"/>
              </a:rPr>
              <a:t>s School Project</a:t>
            </a:r>
          </a:p>
        </p:txBody>
      </p:sp>
      <p:sp>
        <p:nvSpPr>
          <p:cNvPr id="3075" name="文本框 99"/>
          <p:cNvSpPr/>
          <p:nvPr/>
        </p:nvSpPr>
        <p:spPr>
          <a:xfrm>
            <a:off x="684213" y="693738"/>
            <a:ext cx="7883525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 algn="ctr"/>
            <a:r>
              <a:rPr lang="zh-CN" altLang="en-US" sz="4400" b="1">
                <a:solidFill>
                  <a:srgbClr val="FF0000"/>
                </a:solidFill>
                <a:latin typeface="Times New Roman" pitchFamily="2" charset="0"/>
                <a:ea typeface="宋体" pitchFamily="2" charset="-122"/>
                <a:sym typeface="Times New Roman" pitchFamily="2" charset="0"/>
              </a:rPr>
              <a:t>Unit 2　It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2" charset="0"/>
                <a:ea typeface="宋体" pitchFamily="2" charset="-122"/>
                <a:sym typeface="Times New Roman" pitchFamily="2" charset="0"/>
              </a:rPr>
              <a:t>’</a:t>
            </a:r>
            <a:r>
              <a:rPr lang="zh-CN" altLang="en-US" sz="4400" b="1">
                <a:solidFill>
                  <a:srgbClr val="FF0000"/>
                </a:solidFill>
                <a:latin typeface="Times New Roman" pitchFamily="2" charset="0"/>
                <a:ea typeface="宋体" pitchFamily="2" charset="-122"/>
                <a:sym typeface="Times New Roman" pitchFamily="2" charset="0"/>
              </a:rPr>
              <a:t>s Show Time!</a:t>
            </a:r>
          </a:p>
        </p:txBody>
      </p:sp>
      <p:pic>
        <p:nvPicPr>
          <p:cNvPr id="2" name="图片 2" descr="t01022982f6f4062ec4[1]"/>
          <p:cNvPicPr>
            <a:picLocks noChangeAspect="1"/>
          </p:cNvPicPr>
          <p:nvPr/>
        </p:nvPicPr>
        <p:blipFill>
          <a:blip r:embed="rId1" cstate="print"/>
          <a:srcRect l="-195" t="12227" r="-182" b="9831"/>
          <a:stretch>
            <a:fillRect/>
          </a:stretch>
        </p:blipFill>
        <p:spPr>
          <a:xfrm>
            <a:off x="2124075" y="1840230"/>
            <a:ext cx="4895850" cy="2813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0" y="142852"/>
            <a:ext cx="6429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七年级英语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ldLvl="0"/>
      <p:bldP spid="3074" grpId="1" bldLvl="0"/>
      <p:bldP spid="3075" grpId="0" bldLvl="0"/>
      <p:bldP spid="3075" grpId="1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61415" y="822008"/>
            <a:ext cx="5080000" cy="265176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9900CC"/>
                </a:solidFill>
                <a:latin typeface="Times New Roman" pitchFamily="2" charset="0"/>
                <a:ea typeface="NEU-HZ-S92" charset="0"/>
                <a:cs typeface="NEU-HZ-S92" charset="0"/>
              </a:rPr>
              <a:t>5.Well done.Look at this picture. </a:t>
            </a:r>
            <a:endParaRPr lang="en-US" altLang="zh-CN" sz="2400" b="1" u="sng" dirty="0">
              <a:solidFill>
                <a:srgbClr val="9900CC"/>
              </a:solidFill>
              <a:latin typeface="Times New Roman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 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Well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done.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=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Good job.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在夸奖一个人的工作做得好的时候说,表示“干得好,干得不错”。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—Daddy! I came second in history.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爸爸!我的历史得了第二名。 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 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—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Well done!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考得好!</a:t>
            </a:r>
            <a:endParaRPr lang="zh-CN" altLang="en-US" sz="2400" b="1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828665" y="309943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80160" y="616903"/>
            <a:ext cx="5080000" cy="265176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9900CC"/>
                </a:solidFill>
                <a:latin typeface="Times New Roman" pitchFamily="2" charset="0"/>
                <a:ea typeface="NEU-HZ-S92" charset="0"/>
                <a:cs typeface="NEU-HZ-S92" charset="0"/>
              </a:rPr>
              <a:t>6.It comes in many colours.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句中的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in many colours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作状语,表示方式,介词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in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意为“用……方式”,后加名词或代词。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Can you answer this question in another way?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你能用另一种方法回答这个问题吗?</a:t>
            </a:r>
            <a:endParaRPr lang="zh-CN" altLang="en-US" sz="2400" b="1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40120" y="291465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32865" y="616903"/>
            <a:ext cx="5080000" cy="41148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9900CC"/>
                </a:solidFill>
                <a:latin typeface="Times New Roman" pitchFamily="2" charset="0"/>
                <a:ea typeface="NEU-HZ-S92" charset="0"/>
                <a:cs typeface="NEU-HZ-S92" charset="0"/>
              </a:rPr>
              <a:t>7.We can make clothes from it. </a:t>
            </a:r>
            <a:endParaRPr lang="en-US" altLang="zh-CN" sz="2400" b="1" u="sng" dirty="0">
              <a:solidFill>
                <a:srgbClr val="9900CC"/>
              </a:solidFill>
              <a:latin typeface="Times New Roman" pitchFamily="2" charset="0"/>
              <a:ea typeface="NEU-HZ-S92" charset="0"/>
              <a:cs typeface="NEU-H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辨析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】　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make from,make of</a:t>
            </a:r>
            <a:endParaRPr lang="zh-CN" altLang="en-US" sz="2400" b="1" u="none" dirty="0">
              <a:solidFill>
                <a:srgbClr val="FF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make from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和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make of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都表示“某物由……制成”。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make from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的原材料是看不到的,是一种化学变化;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make of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的原材料是看得到的,即平常我们说的物理现象。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The chair is made of wood.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椅子是有木头做成的。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Paper is made from trees.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纸张是由木材做成的。</a:t>
            </a:r>
            <a:endParaRPr lang="zh-CN" altLang="en-US" sz="2400" b="1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974080" y="375856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23"/>
          <p:cNvSpPr txBox="1"/>
          <p:nvPr/>
        </p:nvSpPr>
        <p:spPr>
          <a:xfrm>
            <a:off x="1044258" y="260350"/>
            <a:ext cx="7488237" cy="94488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Times New Roman" pitchFamily="2" charset="0"/>
                <a:ea typeface="宋体" pitchFamily="2" charset="-122"/>
              </a:rPr>
              <a:t>Rewrite these sentences in the simple present tense. </a:t>
            </a:r>
          </a:p>
        </p:txBody>
      </p:sp>
      <p:sp>
        <p:nvSpPr>
          <p:cNvPr id="26627" name="椭圆 26626"/>
          <p:cNvSpPr/>
          <p:nvPr/>
        </p:nvSpPr>
        <p:spPr>
          <a:xfrm>
            <a:off x="34925" y="260350"/>
            <a:ext cx="684213" cy="576263"/>
          </a:xfrm>
          <a:prstGeom prst="ellipse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buClr>
                <a:srgbClr val="000000"/>
              </a:buClr>
            </a:pPr>
            <a:r>
              <a:rPr lang="en-US" altLang="zh-CN" sz="2800" b="1">
                <a:solidFill>
                  <a:schemeClr val="bg2"/>
                </a:solidFill>
                <a:latin typeface="Times New Roman" pitchFamily="2" charset="0"/>
                <a:ea typeface="宋体" pitchFamily="2" charset="-122"/>
              </a:rPr>
              <a:t>3</a:t>
            </a:r>
          </a:p>
        </p:txBody>
      </p:sp>
      <p:sp>
        <p:nvSpPr>
          <p:cNvPr id="26628" name="Rectangle 3"/>
          <p:cNvSpPr/>
          <p:nvPr/>
        </p:nvSpPr>
        <p:spPr>
          <a:xfrm>
            <a:off x="395923" y="1204913"/>
            <a:ext cx="8208962" cy="3671887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609600" lvl="0" indent="-609600">
              <a:spcBef>
                <a:spcPts val="0"/>
              </a:spcBef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Times New Roman" pitchFamily="2" charset="0"/>
              </a:rPr>
              <a:t>1. They looked at the picture.</a:t>
            </a:r>
            <a:endParaRPr lang="en-US" altLang="zh-CN" sz="2800" b="1" dirty="0">
              <a:solidFill>
                <a:schemeClr val="tx1"/>
              </a:solidFill>
              <a:latin typeface="Times New Roman" pitchFamily="2" charset="0"/>
            </a:endParaRPr>
          </a:p>
          <a:p>
            <a:pPr marL="609600" lvl="0" indent="-609600">
              <a:spcBef>
                <a:spcPts val="0"/>
              </a:spcBef>
              <a:buNone/>
            </a:pPr>
            <a:endParaRPr lang="en-US" altLang="zh-CN" sz="2800" b="1" dirty="0">
              <a:solidFill>
                <a:schemeClr val="tx1"/>
              </a:solidFill>
              <a:latin typeface="Times New Roman" pitchFamily="2" charset="0"/>
            </a:endParaRPr>
          </a:p>
          <a:p>
            <a:pPr marL="609600" lvl="0" indent="-609600">
              <a:spcBef>
                <a:spcPts val="0"/>
              </a:spcBef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Times New Roman" pitchFamily="2" charset="0"/>
              </a:rPr>
              <a:t>2. Army rode a horse.</a:t>
            </a:r>
            <a:endParaRPr lang="en-US" altLang="zh-CN" sz="2800" b="1" dirty="0">
              <a:solidFill>
                <a:schemeClr val="tx1"/>
              </a:solidFill>
              <a:latin typeface="Times New Roman" pitchFamily="2" charset="0"/>
            </a:endParaRPr>
          </a:p>
          <a:p>
            <a:pPr marL="609600" lvl="0" indent="-609600">
              <a:spcBef>
                <a:spcPts val="0"/>
              </a:spcBef>
              <a:buNone/>
            </a:pPr>
            <a:endParaRPr lang="en-US" altLang="zh-CN" sz="2800" b="1" dirty="0">
              <a:solidFill>
                <a:schemeClr val="tx1"/>
              </a:solidFill>
              <a:latin typeface="Times New Roman" pitchFamily="2" charset="0"/>
            </a:endParaRPr>
          </a:p>
          <a:p>
            <a:pPr marL="609600" lvl="0" indent="-609600">
              <a:spcBef>
                <a:spcPts val="0"/>
              </a:spcBef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Times New Roman" pitchFamily="2" charset="0"/>
              </a:rPr>
              <a:t>3. They built a bridge over the river.</a:t>
            </a:r>
            <a:endParaRPr lang="en-US" altLang="zh-CN" sz="2800" b="1" dirty="0">
              <a:solidFill>
                <a:schemeClr val="tx1"/>
              </a:solidFill>
              <a:latin typeface="Times New Roman" pitchFamily="2" charset="0"/>
            </a:endParaRPr>
          </a:p>
          <a:p>
            <a:pPr marL="609600" lvl="0" indent="-609600">
              <a:spcBef>
                <a:spcPts val="0"/>
              </a:spcBef>
              <a:buNone/>
            </a:pPr>
            <a:endParaRPr lang="en-US" altLang="zh-CN" sz="2800" b="1" dirty="0">
              <a:solidFill>
                <a:schemeClr val="tx1"/>
              </a:solidFill>
              <a:latin typeface="Times New Roman" pitchFamily="2" charset="0"/>
            </a:endParaRPr>
          </a:p>
          <a:p>
            <a:pPr marL="609600" lvl="0" indent="-609600" algn="l">
              <a:spcBef>
                <a:spcPts val="0"/>
              </a:spcBef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Times New Roman" pitchFamily="2" charset="0"/>
                <a:cs typeface="+mn-cs"/>
                <a:sym typeface="+mn-ea"/>
              </a:rPr>
              <a:t>4. We lived in the desert.</a:t>
            </a:r>
            <a:endParaRPr lang="en-US" altLang="zh-CN" sz="2800" b="1" dirty="0">
              <a:solidFill>
                <a:schemeClr val="tx1"/>
              </a:solidFill>
              <a:latin typeface="Times New Roman" pitchFamily="2" charset="0"/>
              <a:cs typeface="+mn-cs"/>
              <a:sym typeface="+mn-ea"/>
            </a:endParaRPr>
          </a:p>
          <a:p>
            <a:pPr marL="609600" lvl="0" indent="-609600" algn="l">
              <a:spcBef>
                <a:spcPts val="0"/>
              </a:spcBef>
              <a:buNone/>
            </a:pPr>
            <a:endParaRPr lang="en-US" altLang="zh-CN" sz="2800" b="1" dirty="0">
              <a:solidFill>
                <a:schemeClr val="tx1"/>
              </a:solidFill>
              <a:latin typeface="Times New Roman" pitchFamily="2" charset="0"/>
              <a:cs typeface="+mn-cs"/>
              <a:sym typeface="+mn-ea"/>
            </a:endParaRPr>
          </a:p>
          <a:p>
            <a:pPr marL="609600" lvl="0" indent="-609600" algn="l">
              <a:spcBef>
                <a:spcPts val="0"/>
              </a:spcBef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Times New Roman" pitchFamily="2" charset="0"/>
                <a:cs typeface="+mn-cs"/>
                <a:sym typeface="+mn-ea"/>
              </a:rPr>
              <a:t>5. The new TV came in a big box.</a:t>
            </a:r>
            <a:endParaRPr lang="en-US" altLang="zh-CN" sz="2800" b="1" dirty="0">
              <a:solidFill>
                <a:schemeClr val="tx1"/>
              </a:solidFill>
              <a:latin typeface="Times New Roman" pitchFamily="2" charset="0"/>
              <a:cs typeface="+mn-cs"/>
              <a:sym typeface="+mn-ea"/>
            </a:endParaRPr>
          </a:p>
          <a:p>
            <a:pPr marL="609600" lvl="0" indent="-609600">
              <a:spcBef>
                <a:spcPts val="0"/>
              </a:spcBef>
              <a:buNone/>
            </a:pPr>
            <a:endParaRPr lang="en-US" altLang="zh-CN" sz="2800" b="1" dirty="0">
              <a:solidFill>
                <a:schemeClr val="tx1"/>
              </a:solidFill>
              <a:latin typeface="Times New Roman" pitchFamily="2" charset="0"/>
              <a:cs typeface="+mn-cs"/>
              <a:sym typeface="+mn-ea"/>
            </a:endParaRPr>
          </a:p>
          <a:p>
            <a:pPr marL="609600" lvl="0" indent="-609600">
              <a:buNone/>
            </a:pPr>
            <a:endParaRPr lang="en-US" altLang="zh-CN" sz="2800" b="1" dirty="0">
              <a:solidFill>
                <a:schemeClr val="tx1"/>
              </a:solidFill>
              <a:latin typeface="Times New Roman" pitchFamily="2" charset="0"/>
              <a:cs typeface="+mn-cs"/>
              <a:sym typeface="+mn-ea"/>
            </a:endParaRPr>
          </a:p>
        </p:txBody>
      </p:sp>
      <p:sp>
        <p:nvSpPr>
          <p:cNvPr id="52232" name="Text Box 8"/>
          <p:cNvSpPr txBox="1"/>
          <p:nvPr/>
        </p:nvSpPr>
        <p:spPr>
          <a:xfrm>
            <a:off x="719455" y="1644650"/>
            <a:ext cx="4824413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宋体" pitchFamily="2" charset="-122"/>
              </a:rPr>
              <a:t>They look at the picture.</a:t>
            </a:r>
          </a:p>
        </p:txBody>
      </p:sp>
      <p:sp>
        <p:nvSpPr>
          <p:cNvPr id="2" name="Text Box 8"/>
          <p:cNvSpPr txBox="1"/>
          <p:nvPr/>
        </p:nvSpPr>
        <p:spPr>
          <a:xfrm>
            <a:off x="719138" y="2491105"/>
            <a:ext cx="4105275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宋体" pitchFamily="2" charset="-122"/>
              </a:rPr>
              <a:t>Army rides a horse.</a:t>
            </a:r>
          </a:p>
        </p:txBody>
      </p:sp>
      <p:sp>
        <p:nvSpPr>
          <p:cNvPr id="3" name="Text Box 8"/>
          <p:cNvSpPr txBox="1"/>
          <p:nvPr/>
        </p:nvSpPr>
        <p:spPr>
          <a:xfrm>
            <a:off x="827088" y="3357562"/>
            <a:ext cx="5761037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宋体" pitchFamily="2" charset="-122"/>
              </a:rPr>
              <a:t>They build a bridge over the river</a:t>
            </a:r>
            <a:r>
              <a:rPr lang="en-US" altLang="zh-CN" sz="2800" b="1" dirty="0">
                <a:solidFill>
                  <a:srgbClr val="FF3300"/>
                </a:solidFill>
                <a:latin typeface="Times New Roman" pitchFamily="2" charset="0"/>
                <a:ea typeface="宋体" pitchFamily="2" charset="-122"/>
              </a:rPr>
              <a:t>.</a:t>
            </a:r>
          </a:p>
        </p:txBody>
      </p:sp>
      <p:sp>
        <p:nvSpPr>
          <p:cNvPr id="26635" name="椭圆 26634"/>
          <p:cNvSpPr/>
          <p:nvPr/>
        </p:nvSpPr>
        <p:spPr>
          <a:xfrm>
            <a:off x="6588125" y="2781300"/>
            <a:ext cx="720725" cy="647700"/>
          </a:xfrm>
          <a:prstGeom prst="ellipse">
            <a:avLst/>
          </a:prstGeom>
          <a:noFill/>
          <a:ln w="28575">
            <a:noFill/>
          </a:ln>
        </p:spPr>
        <p:txBody>
          <a:bodyPr/>
          <a:lstStyle/>
          <a:p>
            <a:endParaRPr lang="zh-CN" altLang="en-US" sz="2800" b="1"/>
          </a:p>
        </p:txBody>
      </p:sp>
      <p:sp>
        <p:nvSpPr>
          <p:cNvPr id="26642" name="椭圆 26641"/>
          <p:cNvSpPr/>
          <p:nvPr/>
        </p:nvSpPr>
        <p:spPr>
          <a:xfrm>
            <a:off x="7451725" y="3789363"/>
            <a:ext cx="720725" cy="647700"/>
          </a:xfrm>
          <a:prstGeom prst="ellipse">
            <a:avLst/>
          </a:prstGeom>
          <a:noFill/>
          <a:ln w="28575">
            <a:noFill/>
          </a:ln>
        </p:spPr>
        <p:txBody>
          <a:bodyPr/>
          <a:lstStyle/>
          <a:p>
            <a:endParaRPr lang="zh-CN" altLang="en-US" sz="2800" b="1"/>
          </a:p>
        </p:txBody>
      </p:sp>
      <p:sp>
        <p:nvSpPr>
          <p:cNvPr id="4" name="Text Box 8"/>
          <p:cNvSpPr txBox="1"/>
          <p:nvPr/>
        </p:nvSpPr>
        <p:spPr>
          <a:xfrm>
            <a:off x="785786" y="4214818"/>
            <a:ext cx="4714908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宋体" pitchFamily="2" charset="-122"/>
              </a:rPr>
              <a:t>We live in the desert.</a:t>
            </a:r>
          </a:p>
        </p:txBody>
      </p:sp>
      <p:sp>
        <p:nvSpPr>
          <p:cNvPr id="5" name="Text Box 8"/>
          <p:cNvSpPr txBox="1"/>
          <p:nvPr/>
        </p:nvSpPr>
        <p:spPr>
          <a:xfrm>
            <a:off x="827088" y="5090478"/>
            <a:ext cx="5761037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宋体" pitchFamily="2" charset="-122"/>
              </a:rPr>
              <a:t>The new TV come in a big box.</a:t>
            </a:r>
          </a:p>
        </p:txBody>
      </p:sp>
      <p:sp>
        <p:nvSpPr>
          <p:cNvPr id="27662" name="椭圆 27661"/>
          <p:cNvSpPr/>
          <p:nvPr/>
        </p:nvSpPr>
        <p:spPr>
          <a:xfrm>
            <a:off x="7669530" y="5994083"/>
            <a:ext cx="720725" cy="647700"/>
          </a:xfrm>
          <a:prstGeom prst="ellipse">
            <a:avLst/>
          </a:prstGeom>
          <a:noFill/>
          <a:ln w="28575">
            <a:noFill/>
          </a:ln>
        </p:spPr>
        <p:txBody>
          <a:bodyPr/>
          <a:lstStyle/>
          <a:p>
            <a:endParaRPr lang="zh-CN" altLang="en-US" sz="2800" b="1"/>
          </a:p>
        </p:txBody>
      </p:sp>
      <p:pic>
        <p:nvPicPr>
          <p:cNvPr id="10" name="图片 9" descr="3014ab8e6473f5ac94ed5931a1886064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r="1811" b="20288"/>
          <a:stretch>
            <a:fillRect/>
          </a:stretch>
        </p:blipFill>
        <p:spPr>
          <a:xfrm>
            <a:off x="6322695" y="1381760"/>
            <a:ext cx="2578735" cy="1627505"/>
          </a:xfrm>
          <a:prstGeom prst="round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2" grpId="0"/>
      <p:bldP spid="2" grpId="0"/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23"/>
          <p:cNvSpPr txBox="1"/>
          <p:nvPr/>
        </p:nvSpPr>
        <p:spPr>
          <a:xfrm>
            <a:off x="719138" y="627380"/>
            <a:ext cx="8459787" cy="13716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Times New Roman" pitchFamily="2" charset="0"/>
                <a:ea typeface="宋体" pitchFamily="2" charset="-122"/>
                <a:cs typeface="+mn-ea"/>
              </a:rPr>
              <a:t>Play Act and Guess. One student tries to describe something and the others try to guess what it is. Take turns guessing and describing.</a:t>
            </a:r>
          </a:p>
        </p:txBody>
      </p:sp>
      <p:sp>
        <p:nvSpPr>
          <p:cNvPr id="28675" name="椭圆 28674"/>
          <p:cNvSpPr/>
          <p:nvPr/>
        </p:nvSpPr>
        <p:spPr>
          <a:xfrm>
            <a:off x="34925" y="260350"/>
            <a:ext cx="684213" cy="576263"/>
          </a:xfrm>
          <a:prstGeom prst="ellipse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buClr>
                <a:srgbClr val="000000"/>
              </a:buClr>
            </a:pPr>
            <a:r>
              <a:rPr lang="en-US" altLang="zh-CN" sz="3200" b="1">
                <a:solidFill>
                  <a:schemeClr val="bg2"/>
                </a:solidFill>
                <a:latin typeface="Times New Roman" pitchFamily="2" charset="0"/>
                <a:ea typeface="宋体" pitchFamily="2" charset="-122"/>
              </a:rPr>
              <a:t>4</a:t>
            </a:r>
          </a:p>
        </p:txBody>
      </p:sp>
      <p:sp>
        <p:nvSpPr>
          <p:cNvPr id="28676" name="Rectangle 4"/>
          <p:cNvSpPr/>
          <p:nvPr/>
        </p:nvSpPr>
        <p:spPr>
          <a:xfrm>
            <a:off x="719138" y="1998663"/>
            <a:ext cx="7848600" cy="576262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spcBef>
                <a:spcPct val="0"/>
              </a:spcBef>
            </a:pPr>
            <a:r>
              <a:rPr lang="en-US" altLang="zh-CN" sz="2800" b="1" i="1" dirty="0">
                <a:solidFill>
                  <a:srgbClr val="FF0000"/>
                </a:solidFill>
                <a:latin typeface="Times New Roman" pitchFamily="2" charset="0"/>
                <a:cs typeface="+mn-ea"/>
              </a:rPr>
              <a:t>Example:</a:t>
            </a:r>
          </a:p>
        </p:txBody>
      </p:sp>
      <p:sp>
        <p:nvSpPr>
          <p:cNvPr id="28677" name="Rectangle 4"/>
          <p:cNvSpPr/>
          <p:nvPr/>
        </p:nvSpPr>
        <p:spPr>
          <a:xfrm>
            <a:off x="719138" y="2600960"/>
            <a:ext cx="7991475" cy="1655763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spcBef>
                <a:spcPct val="0"/>
              </a:spcBef>
            </a:pPr>
            <a:r>
              <a:rPr lang="en-US" altLang="zh-CN" sz="2800" b="1" i="1">
                <a:solidFill>
                  <a:schemeClr val="tx1"/>
                </a:solidFill>
                <a:latin typeface="Times New Roman" pitchFamily="2" charset="0"/>
                <a:cs typeface="+mn-ea"/>
              </a:rPr>
              <a:t>It is an animal. It’s big and tall. It’s an important tool on the Silk Road. It lives in the desert. What is it?</a:t>
            </a:r>
          </a:p>
        </p:txBody>
      </p:sp>
      <p:pic>
        <p:nvPicPr>
          <p:cNvPr id="28678" name="图片 28677" descr="1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32488" y="3848735"/>
            <a:ext cx="2447925" cy="2044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" dur="500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0" dur="500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5" grpId="0"/>
      <p:bldP spid="28676" grpId="0" build="p"/>
      <p:bldP spid="2867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82675" y="260985"/>
            <a:ext cx="7954010" cy="5212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800" b="1" u="none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>
              <a:solidFill>
                <a:srgbClr val="99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我会尽自己最大努力的。</a:t>
            </a:r>
            <a:endParaRPr lang="zh-CN" altLang="en-US" sz="2800" b="1" u="none">
              <a:solidFill>
                <a:srgbClr val="000000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I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　　　　　　　　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很久以前有个国王住在这里。 </a:t>
            </a:r>
            <a:endParaRPr lang="zh-CN" altLang="en-US" sz="2800" b="1" u="none">
              <a:solidFill>
                <a:srgbClr val="000000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king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lived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here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　　　　　　　　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我有点累。</a:t>
            </a:r>
            <a:endParaRPr lang="zh-CN" altLang="en-US" sz="2800" b="1" u="none">
              <a:solidFill>
                <a:srgbClr val="000000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I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am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　　　　　　　　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tired. </a:t>
            </a:r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HZ-S92" charset="0"/>
                <a:cs typeface="NEU-HZ-S92" charset="0"/>
              </a:rPr>
              <a:t>4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我们可以用丝绸做衣服。</a:t>
            </a:r>
            <a:endParaRPr lang="zh-CN" altLang="en-US" sz="2800" b="1" u="none">
              <a:solidFill>
                <a:srgbClr val="000000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We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clothes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silk. </a:t>
            </a:r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HZ-S92" charset="0"/>
                <a:cs typeface="NEU-HZ-S92" charset="0"/>
              </a:rPr>
              <a:t>5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请描述一下你的房间。</a:t>
            </a:r>
            <a:endParaRPr lang="zh-CN" altLang="en-US" sz="2800" b="1" u="none">
              <a:solidFill>
                <a:srgbClr val="000000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Please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　　　　　　　　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0"/>
            <a:endParaRPr lang="en-US" altLang="zh-CN" sz="2800" b="1" u="none">
              <a:solidFill>
                <a:srgbClr val="FF0000"/>
              </a:solidFill>
              <a:latin typeface="Times New Roman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699870" y="1052835"/>
            <a:ext cx="190055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try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my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best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4427990" y="1844890"/>
            <a:ext cx="248412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long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time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ago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3131900" y="2708950"/>
            <a:ext cx="16446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little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bit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411850" y="3645015"/>
            <a:ext cx="362204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make                     from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483855" y="4437070"/>
            <a:ext cx="313944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describe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your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room</a:t>
            </a:r>
            <a:endParaRPr lang="zh-CN" altLang="en-US" dirty="0"/>
          </a:p>
        </p:txBody>
      </p:sp>
      <p:pic>
        <p:nvPicPr>
          <p:cNvPr id="7" name="图片 6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61075" y="5006975"/>
            <a:ext cx="1600200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93115" y="784225"/>
            <a:ext cx="7783830" cy="313944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itchFamily="2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FF00FF"/>
              </a:solidFill>
              <a:latin typeface="Times New Roman" pitchFamily="2" charset="0"/>
              <a:ea typeface="NEU-F5-S92" charset="0"/>
              <a:cs typeface="NEU-F5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.Learn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expressions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by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heart.</a:t>
            </a:r>
            <a:endParaRPr lang="en-US" altLang="zh-CN" sz="2800" b="1" u="none" dirty="0">
              <a:solidFill>
                <a:srgbClr val="000000"/>
              </a:solidFill>
              <a:latin typeface="Times New Roman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.Search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Internet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find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more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places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interest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world.</a:t>
            </a:r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.Write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passage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one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trips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Simple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Past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Tense.</a:t>
            </a:r>
            <a:endParaRPr lang="zh-CN" altLang="en-US" sz="2800" b="1" dirty="0">
              <a:latin typeface="Times New Roman" pitchFamily="2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981075" y="4020185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01c907b070bce2b51d[1]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224280" y="1187450"/>
            <a:ext cx="3474085" cy="2309495"/>
          </a:xfrm>
          <a:prstGeom prst="rect">
            <a:avLst/>
          </a:prstGeom>
        </p:spPr>
      </p:pic>
      <p:pic>
        <p:nvPicPr>
          <p:cNvPr id="3" name="图片 2" descr="t018c6fe946c08db864[1]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90659" y="955675"/>
            <a:ext cx="3300392" cy="234315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145540" y="3892550"/>
            <a:ext cx="4696460" cy="518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800" b="1" u="none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the Terra Cotta Warriors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304280" y="3892550"/>
            <a:ext cx="1572260" cy="518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800" b="1" u="none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a camel</a:t>
            </a:r>
            <a:endParaRPr lang="en-US" altLang="zh-CN" sz="2800" b="1" dirty="0">
              <a:solidFill>
                <a:srgbClr val="FF0000"/>
              </a:solidFill>
              <a:latin typeface="Times New Roman" pitchFamily="2" charset="0"/>
              <a:ea typeface="NEU-BZ-S92" charset="0"/>
              <a:cs typeface="NEU-BZ-S92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24280" y="279082"/>
            <a:ext cx="5080000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/>
            <a:r>
              <a:rPr lang="en-US" altLang="zh-CN" sz="2800" b="1" u="none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guessing</a:t>
            </a:r>
            <a:r>
              <a:rPr lang="en-US" altLang="zh-CN" sz="2800" b="1" u="none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game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占位符 8193"/>
          <p:cNvSpPr>
            <a:spLocks noGrp="1"/>
          </p:cNvSpPr>
          <p:nvPr>
            <p:ph type="body" sz="half" idx="1"/>
          </p:nvPr>
        </p:nvSpPr>
        <p:spPr>
          <a:xfrm>
            <a:off x="1474788" y="1196975"/>
            <a:ext cx="6553200" cy="4824413"/>
          </a:xfrm>
        </p:spPr>
        <p:txBody>
          <a:bodyPr/>
          <a:lstStyle/>
          <a:p>
            <a:pPr>
              <a:buNone/>
            </a:pPr>
            <a:r>
              <a:rPr lang="en-US" altLang="zh-CN" sz="2600" b="1" kern="1200" dirty="0">
                <a:solidFill>
                  <a:srgbClr val="6600FF"/>
                </a:solidFill>
                <a:latin typeface="Times New Roman" pitchFamily="2" charset="0"/>
              </a:rPr>
              <a:t>describe               </a:t>
            </a:r>
            <a:r>
              <a:rPr lang="en-US" altLang="zh-CN" sz="2600" b="1" i="1" kern="1200" dirty="0">
                <a:solidFill>
                  <a:srgbClr val="6600FF"/>
                </a:solidFill>
                <a:latin typeface="Times New Roman" pitchFamily="2" charset="0"/>
              </a:rPr>
              <a:t>v</a:t>
            </a:r>
            <a:r>
              <a:rPr lang="en-US" altLang="zh-CN" sz="2600" b="1" kern="1200" dirty="0">
                <a:solidFill>
                  <a:srgbClr val="6600FF"/>
                </a:solidFill>
                <a:latin typeface="Times New Roman" pitchFamily="2" charset="0"/>
              </a:rPr>
              <a:t>. </a:t>
            </a:r>
            <a:r>
              <a:rPr lang="zh-CN" altLang="en-US" sz="2600" b="1" kern="1200" dirty="0">
                <a:solidFill>
                  <a:srgbClr val="6600FF"/>
                </a:solidFill>
                <a:latin typeface="Times New Roman" pitchFamily="2" charset="0"/>
              </a:rPr>
              <a:t>描写；描述</a:t>
            </a:r>
            <a:endParaRPr lang="zh-CN" altLang="en-US" sz="2600" b="1" kern="1200" dirty="0">
              <a:solidFill>
                <a:srgbClr val="6600FF"/>
              </a:solidFill>
              <a:latin typeface="Times New Roman" pitchFamily="2" charset="0"/>
            </a:endParaRPr>
          </a:p>
          <a:p>
            <a:pPr>
              <a:buNone/>
            </a:pPr>
            <a:r>
              <a:rPr lang="en-US" altLang="zh-CN" sz="2600" b="1" kern="1200" dirty="0">
                <a:solidFill>
                  <a:srgbClr val="6600FF"/>
                </a:solidFill>
                <a:latin typeface="Times New Roman" pitchFamily="2" charset="0"/>
              </a:rPr>
              <a:t>build                    </a:t>
            </a:r>
            <a:r>
              <a:rPr lang="en-US" altLang="zh-CN" sz="2600" b="1" i="1" kern="1200" dirty="0">
                <a:solidFill>
                  <a:srgbClr val="6600FF"/>
                </a:solidFill>
                <a:latin typeface="Times New Roman" pitchFamily="2" charset="0"/>
              </a:rPr>
              <a:t>v</a:t>
            </a:r>
            <a:r>
              <a:rPr lang="en-US" altLang="zh-CN" sz="2600" b="1" kern="1200" dirty="0">
                <a:solidFill>
                  <a:srgbClr val="6600FF"/>
                </a:solidFill>
                <a:latin typeface="Times New Roman" pitchFamily="2" charset="0"/>
              </a:rPr>
              <a:t>.</a:t>
            </a:r>
            <a:r>
              <a:rPr lang="zh-CN" altLang="en-US" sz="2600" b="1" kern="1200" dirty="0">
                <a:solidFill>
                  <a:srgbClr val="6600FF"/>
                </a:solidFill>
                <a:latin typeface="Times New Roman" pitchFamily="2" charset="0"/>
              </a:rPr>
              <a:t>修建；建造</a:t>
            </a:r>
            <a:endParaRPr lang="zh-CN" altLang="en-US" sz="2600" b="1" kern="1200" dirty="0">
              <a:solidFill>
                <a:srgbClr val="6600FF"/>
              </a:solidFill>
              <a:latin typeface="Times New Roman" pitchFamily="2" charset="0"/>
            </a:endParaRPr>
          </a:p>
          <a:p>
            <a:pPr>
              <a:buNone/>
            </a:pPr>
            <a:r>
              <a:rPr lang="en-US" altLang="zh-CN" sz="2600" b="1" kern="1200" dirty="0">
                <a:solidFill>
                  <a:srgbClr val="6600FF"/>
                </a:solidFill>
                <a:latin typeface="Times New Roman" pitchFamily="2" charset="0"/>
              </a:rPr>
              <a:t>ago                       </a:t>
            </a:r>
            <a:r>
              <a:rPr lang="en-US" altLang="zh-CN" sz="2600" b="1" i="1" kern="1200" dirty="0">
                <a:solidFill>
                  <a:srgbClr val="6600FF"/>
                </a:solidFill>
                <a:latin typeface="Times New Roman" pitchFamily="2" charset="0"/>
              </a:rPr>
              <a:t>adv</a:t>
            </a:r>
            <a:r>
              <a:rPr lang="en-US" altLang="zh-CN" sz="2600" b="1" kern="1200" dirty="0">
                <a:solidFill>
                  <a:srgbClr val="6600FF"/>
                </a:solidFill>
                <a:latin typeface="Times New Roman" pitchFamily="2" charset="0"/>
              </a:rPr>
              <a:t>. </a:t>
            </a:r>
            <a:r>
              <a:rPr lang="zh-CN" altLang="en-US" sz="2600" b="1" kern="1200" dirty="0">
                <a:solidFill>
                  <a:srgbClr val="6600FF"/>
                </a:solidFill>
                <a:latin typeface="Times New Roman" pitchFamily="2" charset="0"/>
              </a:rPr>
              <a:t>前；以前</a:t>
            </a:r>
            <a:endParaRPr lang="zh-CN" altLang="en-US" sz="2600" b="1" kern="1200" dirty="0">
              <a:solidFill>
                <a:srgbClr val="6600FF"/>
              </a:solidFill>
              <a:latin typeface="Times New Roman" pitchFamily="2" charset="0"/>
            </a:endParaRPr>
          </a:p>
          <a:p>
            <a:pPr>
              <a:buNone/>
            </a:pPr>
            <a:r>
              <a:rPr lang="en-US" altLang="zh-CN" sz="2600" b="1" kern="1200" dirty="0">
                <a:solidFill>
                  <a:srgbClr val="6600FF"/>
                </a:solidFill>
                <a:latin typeface="Times New Roman" pitchFamily="2" charset="0"/>
              </a:rPr>
              <a:t>army                    </a:t>
            </a:r>
            <a:r>
              <a:rPr lang="en-US" altLang="zh-CN" sz="2600" b="1" i="1" kern="1200" dirty="0">
                <a:solidFill>
                  <a:srgbClr val="6600FF"/>
                </a:solidFill>
                <a:latin typeface="Times New Roman" pitchFamily="2" charset="0"/>
              </a:rPr>
              <a:t>n</a:t>
            </a:r>
            <a:r>
              <a:rPr lang="en-US" altLang="zh-CN" sz="2600" b="1" kern="1200" dirty="0">
                <a:solidFill>
                  <a:srgbClr val="6600FF"/>
                </a:solidFill>
                <a:latin typeface="Times New Roman" pitchFamily="2" charset="0"/>
              </a:rPr>
              <a:t>.</a:t>
            </a:r>
            <a:r>
              <a:rPr lang="zh-CN" altLang="en-US" sz="2600" b="1" kern="1200" dirty="0">
                <a:solidFill>
                  <a:srgbClr val="6600FF"/>
                </a:solidFill>
                <a:latin typeface="Times New Roman" pitchFamily="2" charset="0"/>
              </a:rPr>
              <a:t>军队；陆军</a:t>
            </a:r>
            <a:endParaRPr lang="zh-CN" altLang="en-US" sz="2600" b="1" kern="1200" dirty="0">
              <a:solidFill>
                <a:srgbClr val="6600FF"/>
              </a:solidFill>
              <a:latin typeface="Times New Roman" pitchFamily="2" charset="0"/>
            </a:endParaRPr>
          </a:p>
          <a:p>
            <a:pPr>
              <a:buNone/>
            </a:pPr>
            <a:r>
              <a:rPr lang="en-US" altLang="zh-CN" sz="2600" b="1" kern="1200" dirty="0">
                <a:solidFill>
                  <a:srgbClr val="6600FF"/>
                </a:solidFill>
                <a:latin typeface="Times New Roman" pitchFamily="2" charset="0"/>
              </a:rPr>
              <a:t>clay                      </a:t>
            </a:r>
            <a:r>
              <a:rPr lang="en-US" altLang="zh-CN" sz="2600" b="1" i="1" kern="1200" dirty="0">
                <a:solidFill>
                  <a:srgbClr val="6600FF"/>
                </a:solidFill>
                <a:latin typeface="Times New Roman" pitchFamily="2" charset="0"/>
              </a:rPr>
              <a:t>n</a:t>
            </a:r>
            <a:r>
              <a:rPr lang="en-US" altLang="zh-CN" sz="2600" b="1" kern="1200" dirty="0">
                <a:solidFill>
                  <a:srgbClr val="6600FF"/>
                </a:solidFill>
                <a:latin typeface="Times New Roman" pitchFamily="2" charset="0"/>
              </a:rPr>
              <a:t>. </a:t>
            </a:r>
            <a:r>
              <a:rPr lang="zh-CN" altLang="en-US" sz="2600" b="1" kern="1200" dirty="0">
                <a:solidFill>
                  <a:srgbClr val="6600FF"/>
                </a:solidFill>
                <a:latin typeface="Times New Roman" pitchFamily="2" charset="0"/>
              </a:rPr>
              <a:t>黏土</a:t>
            </a:r>
            <a:endParaRPr lang="zh-CN" altLang="en-US" sz="2600" b="1" kern="1200" dirty="0">
              <a:solidFill>
                <a:srgbClr val="6600FF"/>
              </a:solidFill>
              <a:latin typeface="Times New Roman" pitchFamily="2" charset="0"/>
            </a:endParaRPr>
          </a:p>
          <a:p>
            <a:pPr>
              <a:buNone/>
            </a:pPr>
            <a:r>
              <a:rPr lang="en-US" altLang="zh-CN" sz="2600" b="1" kern="1200" dirty="0">
                <a:solidFill>
                  <a:srgbClr val="6600FF"/>
                </a:solidFill>
                <a:latin typeface="Times New Roman" pitchFamily="2" charset="0"/>
              </a:rPr>
              <a:t>soldier                  </a:t>
            </a:r>
            <a:r>
              <a:rPr lang="en-US" altLang="zh-CN" sz="2600" b="1" i="1" kern="1200" dirty="0">
                <a:solidFill>
                  <a:srgbClr val="6600FF"/>
                </a:solidFill>
                <a:latin typeface="Times New Roman" pitchFamily="2" charset="0"/>
              </a:rPr>
              <a:t>n</a:t>
            </a:r>
            <a:r>
              <a:rPr lang="en-US" altLang="zh-CN" sz="2600" b="1" kern="1200" dirty="0">
                <a:solidFill>
                  <a:srgbClr val="6600FF"/>
                </a:solidFill>
                <a:latin typeface="Times New Roman" pitchFamily="2" charset="0"/>
              </a:rPr>
              <a:t>. </a:t>
            </a:r>
            <a:r>
              <a:rPr lang="zh-CN" altLang="en-US" sz="2600" b="1" kern="1200" dirty="0">
                <a:solidFill>
                  <a:srgbClr val="6600FF"/>
                </a:solidFill>
                <a:latin typeface="Times New Roman" pitchFamily="2" charset="0"/>
              </a:rPr>
              <a:t>战士；士兵</a:t>
            </a:r>
            <a:endParaRPr lang="zh-CN" altLang="en-US" sz="2600" b="1" kern="1200" dirty="0">
              <a:solidFill>
                <a:srgbClr val="6600FF"/>
              </a:solidFill>
              <a:latin typeface="Times New Roman" pitchFamily="2" charset="0"/>
            </a:endParaRPr>
          </a:p>
          <a:p>
            <a:pPr>
              <a:buNone/>
            </a:pPr>
            <a:r>
              <a:rPr lang="en-US" altLang="zh-CN" sz="2600" b="1" kern="1200" dirty="0">
                <a:solidFill>
                  <a:srgbClr val="6600FF"/>
                </a:solidFill>
                <a:latin typeface="Times New Roman" pitchFamily="2" charset="0"/>
              </a:rPr>
              <a:t>important           </a:t>
            </a:r>
            <a:r>
              <a:rPr lang="en-US" altLang="zh-CN" sz="2600" b="1" i="1" kern="1200" dirty="0">
                <a:solidFill>
                  <a:srgbClr val="6600FF"/>
                </a:solidFill>
                <a:latin typeface="Times New Roman" pitchFamily="2" charset="0"/>
              </a:rPr>
              <a:t>adj</a:t>
            </a:r>
            <a:r>
              <a:rPr lang="en-US" altLang="zh-CN" sz="2600" b="1" kern="1200" dirty="0">
                <a:solidFill>
                  <a:srgbClr val="6600FF"/>
                </a:solidFill>
                <a:latin typeface="Times New Roman" pitchFamily="2" charset="0"/>
              </a:rPr>
              <a:t>. </a:t>
            </a:r>
            <a:r>
              <a:rPr lang="zh-CN" altLang="en-US" sz="2600" b="1" kern="1200" dirty="0">
                <a:solidFill>
                  <a:srgbClr val="6600FF"/>
                </a:solidFill>
                <a:latin typeface="Times New Roman" pitchFamily="2" charset="0"/>
              </a:rPr>
              <a:t>重要的</a:t>
            </a:r>
            <a:endParaRPr lang="zh-CN" altLang="en-US" sz="2600" b="1" kern="1200" dirty="0">
              <a:solidFill>
                <a:srgbClr val="6600FF"/>
              </a:solidFill>
              <a:latin typeface="Times New Roman" pitchFamily="2" charset="0"/>
            </a:endParaRPr>
          </a:p>
          <a:p>
            <a:pPr>
              <a:buNone/>
            </a:pPr>
            <a:r>
              <a:rPr lang="en-US" altLang="zh-CN" sz="2600" b="1" kern="1200" dirty="0">
                <a:solidFill>
                  <a:srgbClr val="6600FF"/>
                </a:solidFill>
                <a:latin typeface="Times New Roman" pitchFamily="2" charset="0"/>
              </a:rPr>
              <a:t>tool                       </a:t>
            </a:r>
            <a:r>
              <a:rPr lang="en-US" altLang="zh-CN" sz="2600" b="1" i="1" kern="1200" dirty="0">
                <a:solidFill>
                  <a:srgbClr val="6600FF"/>
                </a:solidFill>
                <a:latin typeface="Times New Roman" pitchFamily="2" charset="0"/>
              </a:rPr>
              <a:t>n</a:t>
            </a:r>
            <a:r>
              <a:rPr lang="en-US" altLang="zh-CN" sz="2600" b="1" kern="1200" dirty="0">
                <a:solidFill>
                  <a:srgbClr val="6600FF"/>
                </a:solidFill>
                <a:latin typeface="Times New Roman" pitchFamily="2" charset="0"/>
              </a:rPr>
              <a:t>. </a:t>
            </a:r>
            <a:r>
              <a:rPr lang="zh-CN" altLang="en-US" sz="2600" b="1" kern="1200" dirty="0">
                <a:solidFill>
                  <a:srgbClr val="6600FF"/>
                </a:solidFill>
                <a:latin typeface="Times New Roman" pitchFamily="2" charset="0"/>
              </a:rPr>
              <a:t>工具；用具</a:t>
            </a:r>
            <a:endParaRPr lang="zh-CN" altLang="en-US" sz="2600" b="1" kern="1200" dirty="0">
              <a:solidFill>
                <a:srgbClr val="6600FF"/>
              </a:solidFill>
              <a:latin typeface="Times New Roman" pitchFamily="2" charset="0"/>
            </a:endParaRPr>
          </a:p>
          <a:p>
            <a:pPr>
              <a:buNone/>
            </a:pPr>
            <a:r>
              <a:rPr lang="en-US" altLang="zh-CN" sz="2600" b="1" kern="1200" dirty="0">
                <a:solidFill>
                  <a:srgbClr val="6600FF"/>
                </a:solidFill>
                <a:latin typeface="Times New Roman" pitchFamily="2" charset="0"/>
              </a:rPr>
              <a:t>desert                   </a:t>
            </a:r>
            <a:r>
              <a:rPr lang="en-US" altLang="zh-CN" sz="2600" b="1" i="1" kern="1200" dirty="0">
                <a:solidFill>
                  <a:srgbClr val="6600FF"/>
                </a:solidFill>
                <a:latin typeface="Times New Roman" pitchFamily="2" charset="0"/>
              </a:rPr>
              <a:t>n</a:t>
            </a:r>
            <a:r>
              <a:rPr lang="en-US" altLang="zh-CN" sz="2600" b="1" kern="1200" dirty="0">
                <a:solidFill>
                  <a:srgbClr val="6600FF"/>
                </a:solidFill>
                <a:latin typeface="Times New Roman" pitchFamily="2" charset="0"/>
              </a:rPr>
              <a:t>.</a:t>
            </a:r>
            <a:r>
              <a:rPr lang="zh-CN" altLang="en-US" sz="2600" b="1" kern="1200" dirty="0">
                <a:solidFill>
                  <a:srgbClr val="6600FF"/>
                </a:solidFill>
                <a:latin typeface="Times New Roman" pitchFamily="2" charset="0"/>
              </a:rPr>
              <a:t>沙漠；荒漠</a:t>
            </a:r>
            <a:endParaRPr lang="zh-CN" altLang="en-US" sz="2600" b="1" kern="1200" dirty="0">
              <a:solidFill>
                <a:srgbClr val="6600FF"/>
              </a:solidFill>
              <a:latin typeface="Times New Roman" pitchFamily="2" charset="0"/>
            </a:endParaRPr>
          </a:p>
          <a:p>
            <a:pPr>
              <a:buNone/>
            </a:pPr>
            <a:r>
              <a:rPr lang="en-US" altLang="zh-CN" sz="2600" b="1" kern="1200" dirty="0">
                <a:solidFill>
                  <a:srgbClr val="6600FF"/>
                </a:solidFill>
                <a:latin typeface="Times New Roman" pitchFamily="2" charset="0"/>
              </a:rPr>
              <a:t>more                    </a:t>
            </a:r>
            <a:r>
              <a:rPr lang="en-US" altLang="zh-CN" sz="2600" b="1" i="1" kern="1200" dirty="0">
                <a:solidFill>
                  <a:srgbClr val="6600FF"/>
                </a:solidFill>
                <a:latin typeface="Times New Roman" pitchFamily="2" charset="0"/>
              </a:rPr>
              <a:t>adj.&amp;pron</a:t>
            </a:r>
            <a:r>
              <a:rPr lang="en-US" altLang="zh-CN" sz="2600" b="1" kern="1200" dirty="0">
                <a:solidFill>
                  <a:srgbClr val="6600FF"/>
                </a:solidFill>
                <a:latin typeface="Times New Roman" pitchFamily="2" charset="0"/>
              </a:rPr>
              <a:t>. </a:t>
            </a:r>
            <a:r>
              <a:rPr lang="zh-CN" altLang="en-US" sz="2600" b="1" kern="1200" dirty="0">
                <a:solidFill>
                  <a:srgbClr val="6600FF"/>
                </a:solidFill>
                <a:latin typeface="Times New Roman" pitchFamily="2" charset="0"/>
              </a:rPr>
              <a:t>更多，较多</a:t>
            </a:r>
          </a:p>
        </p:txBody>
      </p:sp>
      <p:sp>
        <p:nvSpPr>
          <p:cNvPr id="7195" name="文本框 7194"/>
          <p:cNvSpPr txBox="1"/>
          <p:nvPr/>
        </p:nvSpPr>
        <p:spPr>
          <a:xfrm>
            <a:off x="2123440" y="386080"/>
            <a:ext cx="28797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Times New Roman" pitchFamily="2" charset="0"/>
                <a:ea typeface="微软雅黑" charset="-122"/>
              </a:rPr>
              <a:t>New words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81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81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50595" y="624840"/>
            <a:ext cx="7282815" cy="26517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passage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following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questions</a:t>
            </a:r>
            <a:r>
              <a:rPr lang="en-US" altLang="zh-CN" sz="2800" b="1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.</a:t>
            </a:r>
            <a:endParaRPr lang="en-US" altLang="zh-CN" sz="2800" b="1" u="none" dirty="0">
              <a:solidFill>
                <a:srgbClr val="9900CC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an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important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tool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Silk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Road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Danny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wearing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800" b="1" u="none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 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468755" y="1938020"/>
            <a:ext cx="2540000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camel.</a:t>
            </a:r>
            <a:endParaRPr lang="zh-CN" altLang="en-US" dirty="0"/>
          </a:p>
        </p:txBody>
      </p:sp>
      <p:pic>
        <p:nvPicPr>
          <p:cNvPr id="11" name="图片 10" descr="a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253355" y="3276600"/>
            <a:ext cx="2687320" cy="1864995"/>
          </a:xfrm>
          <a:prstGeom prst="ellipse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475785" y="2852960"/>
            <a:ext cx="19505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silk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shirt.</a:t>
            </a:r>
            <a:endParaRPr lang="zh-CN" altLang="en-US" dirty="0"/>
          </a:p>
        </p:txBody>
      </p:sp>
      <p:pic>
        <p:nvPicPr>
          <p:cNvPr id="6" name="U2_Lesson 9 Danny's School Project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740220" y="620805"/>
            <a:ext cx="584430" cy="584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3445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5"/>
          <p:cNvSpPr txBox="1"/>
          <p:nvPr/>
        </p:nvSpPr>
        <p:spPr>
          <a:xfrm>
            <a:off x="1619250" y="1484313"/>
            <a:ext cx="1008063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42950" lvl="0" indent="-742950" eaLnBrk="0" hangingPunct="0">
              <a:lnSpc>
                <a:spcPct val="130000"/>
              </a:lnSpc>
            </a:pPr>
            <a:r>
              <a:rPr lang="en-US" altLang="zh-CN" sz="2800" b="1">
                <a:solidFill>
                  <a:srgbClr val="002060"/>
                </a:solidFill>
                <a:latin typeface="Times New Roman" pitchFamily="2" charset="0"/>
                <a:ea typeface="Times New Roman" pitchFamily="2" charset="0"/>
              </a:rPr>
              <a:t>army</a:t>
            </a:r>
          </a:p>
        </p:txBody>
      </p:sp>
      <p:sp>
        <p:nvSpPr>
          <p:cNvPr id="15363" name="直接连接符 15362"/>
          <p:cNvSpPr/>
          <p:nvPr/>
        </p:nvSpPr>
        <p:spPr>
          <a:xfrm>
            <a:off x="2700338" y="1916113"/>
            <a:ext cx="3240087" cy="23050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5364" name="直接连接符 15363"/>
          <p:cNvSpPr/>
          <p:nvPr/>
        </p:nvSpPr>
        <p:spPr>
          <a:xfrm flipV="1">
            <a:off x="2700338" y="1915795"/>
            <a:ext cx="3311525" cy="792163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5365" name="直接连接符 15364"/>
          <p:cNvSpPr/>
          <p:nvPr/>
        </p:nvSpPr>
        <p:spPr>
          <a:xfrm>
            <a:off x="2627630" y="3752215"/>
            <a:ext cx="3457575" cy="140525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5366" name="直接连接符 15365"/>
          <p:cNvSpPr/>
          <p:nvPr/>
        </p:nvSpPr>
        <p:spPr>
          <a:xfrm flipV="1">
            <a:off x="2627313" y="2565400"/>
            <a:ext cx="3384550" cy="1871663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5367" name="直接连接符 15366"/>
          <p:cNvSpPr/>
          <p:nvPr/>
        </p:nvSpPr>
        <p:spPr>
          <a:xfrm flipV="1">
            <a:off x="2627313" y="3357563"/>
            <a:ext cx="3457575" cy="2087562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5368" name="Text Box 123"/>
          <p:cNvSpPr txBox="1"/>
          <p:nvPr/>
        </p:nvSpPr>
        <p:spPr>
          <a:xfrm>
            <a:off x="1042988" y="569278"/>
            <a:ext cx="7415212" cy="51816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Times New Roman" pitchFamily="2" charset="0"/>
                <a:ea typeface="宋体" pitchFamily="2" charset="-122"/>
              </a:rPr>
              <a:t>Match the words with the correct meanings.</a:t>
            </a:r>
          </a:p>
        </p:txBody>
      </p:sp>
      <p:sp>
        <p:nvSpPr>
          <p:cNvPr id="15370" name="Text Box 5"/>
          <p:cNvSpPr txBox="1"/>
          <p:nvPr/>
        </p:nvSpPr>
        <p:spPr>
          <a:xfrm>
            <a:off x="6084888" y="1489075"/>
            <a:ext cx="1800225" cy="427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42950" lvl="0" indent="-742950" eaLnBrk="0" hangingPunct="0">
              <a:spcBef>
                <a:spcPct val="50000"/>
              </a:spcBef>
            </a:pPr>
            <a:r>
              <a:rPr lang="en-US" altLang="zh-CN" sz="2200" b="1" err="1">
                <a:solidFill>
                  <a:schemeClr val="bg2">
                    <a:lumMod val="10000"/>
                  </a:schemeClr>
                </a:solidFill>
                <a:latin typeface="Times New Roman" pitchFamily="2" charset="0"/>
                <a:ea typeface="宋体" pitchFamily="2" charset="-122"/>
              </a:rPr>
              <a:t>very very</a:t>
            </a:r>
            <a:r>
              <a:rPr lang="en-US" altLang="zh-CN" sz="2200" b="1">
                <a:solidFill>
                  <a:schemeClr val="bg2">
                    <a:lumMod val="10000"/>
                  </a:schemeClr>
                </a:solidFill>
                <a:latin typeface="Times New Roman" pitchFamily="2" charset="0"/>
                <a:ea typeface="宋体" pitchFamily="2" charset="-122"/>
              </a:rPr>
              <a:t> old</a:t>
            </a:r>
          </a:p>
        </p:txBody>
      </p:sp>
      <p:sp>
        <p:nvSpPr>
          <p:cNvPr id="15371" name="Text Box 5"/>
          <p:cNvSpPr txBox="1"/>
          <p:nvPr/>
        </p:nvSpPr>
        <p:spPr>
          <a:xfrm>
            <a:off x="6011863" y="2281238"/>
            <a:ext cx="2736850" cy="4267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42950" lvl="0" indent="-742950" eaLnBrk="0" hangingPunct="0">
              <a:spcBef>
                <a:spcPct val="50000"/>
              </a:spcBef>
            </a:pPr>
            <a:r>
              <a:rPr lang="en-US" altLang="zh-CN" sz="2200" b="1" err="1">
                <a:solidFill>
                  <a:schemeClr val="bg2">
                    <a:lumMod val="10000"/>
                  </a:schemeClr>
                </a:solidFill>
                <a:latin typeface="Times New Roman" pitchFamily="2" charset="0"/>
                <a:ea typeface="宋体" pitchFamily="2" charset="-122"/>
                <a:cs typeface="+mn-ea"/>
              </a:rPr>
              <a:t>to explain something</a:t>
            </a:r>
          </a:p>
        </p:txBody>
      </p:sp>
      <p:sp>
        <p:nvSpPr>
          <p:cNvPr id="15372" name="Text Box 5"/>
          <p:cNvSpPr txBox="1"/>
          <p:nvPr/>
        </p:nvSpPr>
        <p:spPr>
          <a:xfrm>
            <a:off x="6011863" y="3146425"/>
            <a:ext cx="2736850" cy="4267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42950" lvl="0" indent="-742950" algn="l" eaLnBrk="0" hangingPunct="0">
              <a:spcBef>
                <a:spcPct val="50000"/>
              </a:spcBef>
            </a:pPr>
            <a:r>
              <a:rPr lang="en-US" altLang="zh-CN" sz="2200" b="1" err="1">
                <a:solidFill>
                  <a:schemeClr val="bg2">
                    <a:lumMod val="10000"/>
                  </a:schemeClr>
                </a:solidFill>
                <a:latin typeface="Times New Roman" pitchFamily="2" charset="0"/>
                <a:ea typeface="宋体" pitchFamily="2" charset="-122"/>
                <a:cs typeface="+mn-ea"/>
              </a:rPr>
              <a:t>some time before</a:t>
            </a:r>
          </a:p>
        </p:txBody>
      </p:sp>
      <p:sp>
        <p:nvSpPr>
          <p:cNvPr id="15373" name="Text Box 5"/>
          <p:cNvSpPr txBox="1"/>
          <p:nvPr/>
        </p:nvSpPr>
        <p:spPr>
          <a:xfrm>
            <a:off x="6011863" y="4081463"/>
            <a:ext cx="2736850" cy="4267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42950" lvl="0" indent="-742950" algn="l" eaLnBrk="0" hangingPunct="0">
              <a:spcBef>
                <a:spcPct val="50000"/>
              </a:spcBef>
            </a:pPr>
            <a:r>
              <a:rPr lang="en-US" altLang="zh-CN" sz="2200" b="1" err="1">
                <a:solidFill>
                  <a:schemeClr val="bg2">
                    <a:lumMod val="10000"/>
                  </a:schemeClr>
                </a:solidFill>
                <a:latin typeface="Times New Roman" pitchFamily="2" charset="0"/>
                <a:ea typeface="宋体" pitchFamily="2" charset="-122"/>
                <a:cs typeface="+mn-ea"/>
              </a:rPr>
              <a:t>a group of soldiers</a:t>
            </a:r>
          </a:p>
        </p:txBody>
      </p:sp>
      <p:sp>
        <p:nvSpPr>
          <p:cNvPr id="15374" name="Text Box 5"/>
          <p:cNvSpPr txBox="1"/>
          <p:nvPr/>
        </p:nvSpPr>
        <p:spPr>
          <a:xfrm>
            <a:off x="6084888" y="4946650"/>
            <a:ext cx="1439862" cy="4267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42950" lvl="0" indent="-742950" algn="l" eaLnBrk="0" hangingPunct="0">
              <a:spcBef>
                <a:spcPct val="50000"/>
              </a:spcBef>
            </a:pPr>
            <a:r>
              <a:rPr lang="en-US" altLang="zh-CN" sz="2200" b="1" err="1">
                <a:solidFill>
                  <a:schemeClr val="bg2">
                    <a:lumMod val="10000"/>
                  </a:schemeClr>
                </a:solidFill>
                <a:latin typeface="Times New Roman" pitchFamily="2" charset="0"/>
                <a:ea typeface="宋体" pitchFamily="2" charset="-122"/>
                <a:cs typeface="+mn-ea"/>
              </a:rPr>
              <a:t>not hard</a:t>
            </a:r>
          </a:p>
        </p:txBody>
      </p:sp>
      <p:sp>
        <p:nvSpPr>
          <p:cNvPr id="15375" name="Text Box 5"/>
          <p:cNvSpPr txBox="1"/>
          <p:nvPr/>
        </p:nvSpPr>
        <p:spPr>
          <a:xfrm>
            <a:off x="1187450" y="2349500"/>
            <a:ext cx="1439863" cy="6457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42950" lvl="0" indent="-742950" algn="l" eaLnBrk="0" hangingPunct="0">
              <a:lnSpc>
                <a:spcPct val="130000"/>
              </a:lnSpc>
            </a:pPr>
            <a:r>
              <a:rPr lang="en-US" altLang="zh-CN" sz="2800" b="1">
                <a:solidFill>
                  <a:srgbClr val="002060"/>
                </a:solidFill>
                <a:latin typeface="Times New Roman" pitchFamily="2" charset="0"/>
                <a:ea typeface="Times New Roman" pitchFamily="2" charset="0"/>
                <a:cs typeface="+mn-ea"/>
              </a:rPr>
              <a:t>ancient</a:t>
            </a:r>
          </a:p>
        </p:txBody>
      </p:sp>
      <p:sp>
        <p:nvSpPr>
          <p:cNvPr id="15376" name="Text Box 5"/>
          <p:cNvSpPr txBox="1"/>
          <p:nvPr/>
        </p:nvSpPr>
        <p:spPr>
          <a:xfrm>
            <a:off x="1835150" y="3286125"/>
            <a:ext cx="792163" cy="6457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42950" lvl="0" indent="-742950" algn="l" eaLnBrk="0" hangingPunct="0">
              <a:lnSpc>
                <a:spcPct val="130000"/>
              </a:lnSpc>
            </a:pPr>
            <a:r>
              <a:rPr lang="en-US" altLang="zh-CN" sz="2800" b="1">
                <a:solidFill>
                  <a:srgbClr val="002060"/>
                </a:solidFill>
                <a:latin typeface="Times New Roman" pitchFamily="2" charset="0"/>
                <a:ea typeface="Times New Roman" pitchFamily="2" charset="0"/>
                <a:cs typeface="+mn-ea"/>
              </a:rPr>
              <a:t>soft</a:t>
            </a:r>
          </a:p>
        </p:txBody>
      </p:sp>
      <p:sp>
        <p:nvSpPr>
          <p:cNvPr id="15377" name="Text Box 5"/>
          <p:cNvSpPr txBox="1"/>
          <p:nvPr/>
        </p:nvSpPr>
        <p:spPr>
          <a:xfrm>
            <a:off x="1042988" y="4221163"/>
            <a:ext cx="1584325" cy="6457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42950" lvl="0" indent="-742950" algn="l" eaLnBrk="0" hangingPunct="0">
              <a:lnSpc>
                <a:spcPct val="130000"/>
              </a:lnSpc>
            </a:pPr>
            <a:r>
              <a:rPr lang="en-US" altLang="zh-CN" sz="2800" b="1">
                <a:solidFill>
                  <a:srgbClr val="002060"/>
                </a:solidFill>
                <a:latin typeface="Times New Roman" pitchFamily="2" charset="0"/>
                <a:ea typeface="Times New Roman" pitchFamily="2" charset="0"/>
                <a:cs typeface="+mn-ea"/>
              </a:rPr>
              <a:t>describe</a:t>
            </a:r>
          </a:p>
        </p:txBody>
      </p:sp>
      <p:sp>
        <p:nvSpPr>
          <p:cNvPr id="15378" name="Text Box 5"/>
          <p:cNvSpPr txBox="1"/>
          <p:nvPr/>
        </p:nvSpPr>
        <p:spPr>
          <a:xfrm>
            <a:off x="1692275" y="5157788"/>
            <a:ext cx="935038" cy="6457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42950" lvl="0" indent="-742950" algn="l" eaLnBrk="0" hangingPunct="0">
              <a:lnSpc>
                <a:spcPct val="130000"/>
              </a:lnSpc>
            </a:pPr>
            <a:r>
              <a:rPr lang="en-US" altLang="zh-CN" sz="2800" b="1">
                <a:solidFill>
                  <a:srgbClr val="002060"/>
                </a:solidFill>
                <a:latin typeface="Times New Roman" pitchFamily="2" charset="0"/>
                <a:ea typeface="Times New Roman" pitchFamily="2" charset="0"/>
                <a:cs typeface="+mn-ea"/>
              </a:rPr>
              <a:t>ago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0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3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6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9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8" grpId="0"/>
      <p:bldP spid="15370" grpId="0"/>
      <p:bldP spid="15371" grpId="0"/>
      <p:bldP spid="15372" grpId="0"/>
      <p:bldP spid="15373" grpId="0"/>
      <p:bldP spid="15374" grpId="0"/>
      <p:bldP spid="15375" grpId="0"/>
      <p:bldP spid="15376" grpId="0"/>
      <p:bldP spid="15377" grpId="0"/>
      <p:bldP spid="153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46200" y="802640"/>
            <a:ext cx="5080000" cy="338328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0"/>
            <a:r>
              <a:rPr lang="en-US" altLang="zh-CN" sz="2400" b="1" u="none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☆教材解读☆</a:t>
            </a:r>
            <a:endParaRPr lang="zh-CN" altLang="en-US" sz="2400" b="1" u="sng" dirty="0">
              <a:solidFill>
                <a:srgbClr val="000000"/>
              </a:solidFill>
              <a:latin typeface="Times New Roman" pitchFamily="2" charset="0"/>
              <a:ea typeface="NEU-HZ-S92" charset="0"/>
              <a:cs typeface="NEU-HZ-S92" charset="0"/>
            </a:endParaRPr>
          </a:p>
          <a:p>
            <a:pPr marL="0" indent="0"/>
            <a:r>
              <a:rPr lang="en-US" altLang="zh-CN" sz="2400" b="1" dirty="0" smtClean="0">
                <a:solidFill>
                  <a:srgbClr val="9900CC"/>
                </a:solidFill>
                <a:latin typeface="Times New Roman" pitchFamily="2" charset="0"/>
                <a:ea typeface="NEU-HZ-S92" charset="0"/>
                <a:cs typeface="NEU-HZ-S92" charset="0"/>
              </a:rPr>
              <a:t>    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itchFamily="2" charset="0"/>
                <a:ea typeface="NEU-HZ-S92" charset="0"/>
                <a:cs typeface="NEU-HZ-S92" charset="0"/>
              </a:rPr>
              <a:t>1.Just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itchFamily="2" charset="0"/>
                <a:ea typeface="方正黑体_GBK" charset="0"/>
                <a:cs typeface="方正黑体_GBK" charset="0"/>
              </a:rPr>
              <a:t>  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itchFamily="2" charset="0"/>
                <a:ea typeface="NEU-HZ-S92" charset="0"/>
                <a:cs typeface="NEU-HZ-S92" charset="0"/>
              </a:rPr>
              <a:t>try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itchFamily="2" charset="0"/>
                <a:ea typeface="NEU-HZ-S92" charset="0"/>
                <a:cs typeface="NEU-HZ-S92" charset="0"/>
              </a:rPr>
              <a:t>your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itchFamily="2" charset="0"/>
                <a:ea typeface="NEU-HZ-S92" charset="0"/>
                <a:cs typeface="NEU-HZ-S92" charset="0"/>
              </a:rPr>
              <a:t>best. </a:t>
            </a:r>
            <a:endParaRPr lang="en-US" altLang="zh-CN" sz="2400" b="1" u="sng" dirty="0">
              <a:solidFill>
                <a:srgbClr val="9900CC"/>
              </a:solidFill>
              <a:latin typeface="Times New Roman" pitchFamily="2" charset="0"/>
              <a:ea typeface="NEU-HZ-S92" charset="0"/>
              <a:cs typeface="NEU-HZ-S92" charset="0"/>
            </a:endParaRPr>
          </a:p>
          <a:p>
            <a:r>
              <a:rPr lang="en-US" altLang="zh-CN" sz="2400" b="1" u="none" dirty="0" smtClean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    try</a:t>
            </a:r>
            <a:r>
              <a:rPr lang="en-US" altLang="zh-CN" sz="2400" b="1" u="none" dirty="0" smtClean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one’s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best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(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sth.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)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意为“尽某人最大努力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做某事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)”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   Whatever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you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try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your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best.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  无论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你做什么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都要尽力而为。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   They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will try their best to finish the work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他们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将会尽最大的努力来完成工作。</a:t>
            </a:r>
            <a:endParaRPr lang="zh-CN" altLang="en-US" sz="2400" b="1" dirty="0">
              <a:latin typeface="Times New Roman" pitchFamily="2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974080" y="375856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14755" y="953453"/>
            <a:ext cx="5080000" cy="2677656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algn="l"/>
            <a:r>
              <a:rPr lang="en-US" altLang="zh-CN" sz="2400" b="1" dirty="0" smtClean="0">
                <a:solidFill>
                  <a:srgbClr val="9900CC"/>
                </a:solidFill>
                <a:latin typeface="Times New Roman" pitchFamily="2" charset="0"/>
                <a:ea typeface="NEU-HZ-S92" charset="0"/>
                <a:cs typeface="NEU-HZ-S92" charset="0"/>
              </a:rPr>
              <a:t>    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itchFamily="2" charset="0"/>
                <a:ea typeface="NEU-HZ-S92" charset="0"/>
                <a:cs typeface="NEU-HZ-S92" charset="0"/>
              </a:rPr>
              <a:t>2.People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itchFamily="2" charset="0"/>
                <a:ea typeface="NEU-HZ-S92" charset="0"/>
                <a:cs typeface="NEU-HZ-S92" charset="0"/>
              </a:rPr>
              <a:t>built them a long time ago. 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400" b="1" u="none" dirty="0" smtClean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    a long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time ago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=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once upon a time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意为“很久以前”。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They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built the bridge a long time ago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这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座桥是他们很久以前建成的。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 A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long time ago, men hunted for their food.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很久以前,男人以捕猎为生。</a:t>
            </a:r>
            <a:endParaRPr lang="zh-CN" altLang="en-US" sz="2400" b="1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92825" y="342900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438275" y="975043"/>
            <a:ext cx="5080000" cy="34163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9900CC"/>
                </a:solidFill>
                <a:latin typeface="Times New Roman" pitchFamily="2" charset="0"/>
                <a:ea typeface="NEU-HZ-S92" charset="0"/>
                <a:cs typeface="NEU-HZ-S92" charset="0"/>
              </a:rPr>
              <a:t>3.They look like an ancient army. </a:t>
            </a:r>
            <a:endParaRPr lang="en-US" altLang="zh-CN" sz="2400" b="1" u="sng" dirty="0">
              <a:solidFill>
                <a:srgbClr val="9900CC"/>
              </a:solidFill>
              <a:latin typeface="Times New Roman" pitchFamily="2" charset="0"/>
              <a:ea typeface="NEU-HZ-S92" charset="0"/>
              <a:cs typeface="NEU-H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短语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look like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意为“ 看起来好像”,后加名词或代词作宾语。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Look! That cloud looks like a little rabbit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看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!那朵云看上去像小兔子。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【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拓展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】　类似短语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look the same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表示 “看起来相像”。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Lily and Lucy look the same.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莉莉和露西看起来相像。</a:t>
            </a:r>
            <a:endParaRPr lang="zh-CN" altLang="en-US" sz="2400" b="1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974080" y="375856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83920" y="692785"/>
            <a:ext cx="5568950" cy="448056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9900CC"/>
                </a:solidFill>
                <a:latin typeface="Times New Roman" pitchFamily="2" charset="0"/>
                <a:ea typeface="NEU-HZ-S92" charset="0"/>
                <a:cs typeface="NEU-HZ-S92" charset="0"/>
              </a:rPr>
              <a:t>4.It’s an important tool on the Silk Road. </a:t>
            </a:r>
            <a:endParaRPr lang="en-US" altLang="zh-CN" sz="2400" b="1" u="sng" dirty="0">
              <a:solidFill>
                <a:srgbClr val="9900CC"/>
              </a:solidFill>
              <a:latin typeface="Times New Roman" pitchFamily="2" charset="0"/>
              <a:ea typeface="NEU-HZ-S92" charset="0"/>
              <a:cs typeface="NEU-HZ-S92" charset="0"/>
            </a:endParaRPr>
          </a:p>
          <a:p>
            <a:r>
              <a:rPr lang="en-US" altLang="zh-CN" sz="2400" b="1" u="none" dirty="0" smtClean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   important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用作形容词,意为“重要的”。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She often forgets something important.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她经常忘记重要的事。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【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拓展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】　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unimportant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用作形容词,意为“不重要的”,是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important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的反义词。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importance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用作名词,意为“重要性”。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 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It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is an unimportant thing.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这不是一件重要的事。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We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all know the importance of learning English.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我们都知道学习英语的重要性。</a:t>
            </a:r>
            <a:endParaRPr lang="zh-CN" altLang="en-US" sz="2400" b="1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32195" y="389064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3215</Words>
  <Application>Kingsoft Office WPP</Application>
  <PresentationFormat>全屏显示(4:3)</PresentationFormat>
  <Paragraphs>165</Paragraphs>
  <Slides>16</Slides>
  <Notes>1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83</cp:revision>
  <dcterms:created xsi:type="dcterms:W3CDTF">2015-11-21T07:20:00Z</dcterms:created>
  <dcterms:modified xsi:type="dcterms:W3CDTF">2017-02-07T06:00:51Z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2052-10.8.0.5391</vt:lpwstr>
  </property>
</Properties>
</file>